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92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99FF"/>
    <a:srgbClr val="99CCFF"/>
    <a:srgbClr val="FF6600"/>
    <a:srgbClr val="9900CC"/>
    <a:srgbClr val="FF00FF"/>
    <a:srgbClr val="B80A72"/>
    <a:srgbClr val="FF33CC"/>
    <a:srgbClr val="39B50D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24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E5C7-6954-4555-94FF-1C6046D61E66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DD5D-718C-4F50-B532-D150D83586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304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DD5D-718C-4F50-B532-D150D83586A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DD5D-718C-4F50-B532-D150D83586A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1740-8ABD-4BC1-A0AF-C7C62F500E7B}" type="datetimeFigureOut">
              <a:rPr lang="it-IT" smtClean="0"/>
              <a:pPr/>
              <a:t>16/01/2014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3ABD-D2F6-4A89-B904-15B9FA008A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3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429132"/>
            <a:ext cx="9144000" cy="2428868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it-IT" dirty="0" smtClean="0">
                <a:latin typeface="Aharoni" pitchFamily="2" charset="-79"/>
                <a:cs typeface="Aharoni" pitchFamily="2" charset="-79"/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6400800" cy="6286544"/>
          </a:xfrm>
        </p:spPr>
        <p:txBody>
          <a:bodyPr/>
          <a:lstStyle/>
          <a:p>
            <a:r>
              <a:rPr lang="it-IT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a:rPr>
              <a:t>                                       </a:t>
            </a:r>
            <a:r>
              <a:rPr lang="it-IT" dirty="0" err="1" smtClean="0">
                <a:solidFill>
                  <a:schemeClr val="tx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a.a</a:t>
            </a:r>
            <a:r>
              <a:rPr lang="it-IT" dirty="0" smtClean="0">
                <a:solidFill>
                  <a:schemeClr val="tx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2013-2014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ltrattamento-scu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45292"/>
            <a:ext cx="8001055" cy="3469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7356" y="4286256"/>
            <a:ext cx="5214974" cy="2357454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it-IT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Pagina iniziale 1">
            <a:hlinkClick r:id="rId4" action="ppaction://hlinksldjump" highlightClick="1"/>
          </p:cNvPr>
          <p:cNvSpPr/>
          <p:nvPr/>
        </p:nvSpPr>
        <p:spPr>
          <a:xfrm>
            <a:off x="8316416" y="6093296"/>
            <a:ext cx="648072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4214818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Abuso sessuale: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coinvolgimento di bambini o adolescenti in attività sessuali che non sono ancora in grado di comprendere appieno e a cui non possono acconsentire con piena consapevolezza. Questa è un’ esperienza traumatica che lascia nella vita della vittima profonde tracce psicologiche.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violenzabamb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1167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lvl="0"/>
            <a:endParaRPr lang="it-IT" b="1" i="1" u="sng" dirty="0" smtClean="0"/>
          </a:p>
          <a:p>
            <a:pPr lvl="0"/>
            <a:endParaRPr lang="it-IT" b="1" i="1" u="sng" dirty="0"/>
          </a:p>
          <a:p>
            <a:pPr lvl="0"/>
            <a:endParaRPr lang="it-IT" b="1" i="1" u="sng" dirty="0" smtClean="0"/>
          </a:p>
          <a:p>
            <a:pPr lvl="0"/>
            <a:endParaRPr lang="it-IT" b="1" i="1" u="sng" dirty="0"/>
          </a:p>
          <a:p>
            <a:pPr lvl="0"/>
            <a:endParaRPr lang="it-IT" b="1" i="1" u="sng" dirty="0" smtClean="0"/>
          </a:p>
          <a:p>
            <a:pPr lvl="0"/>
            <a:endParaRPr lang="it-IT" b="1" i="1" u="sng" dirty="0"/>
          </a:p>
          <a:p>
            <a:pPr algn="just">
              <a:buNone/>
            </a:pPr>
            <a:r>
              <a:rPr lang="it-I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Abuso </a:t>
            </a:r>
            <a:r>
              <a:rPr lang="it-IT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sessuale: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lvl="0" algn="just">
              <a:buNone/>
            </a:pPr>
            <a:endParaRPr lang="it-IT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lvl="0" algn="just">
              <a:buNone/>
            </a:pPr>
            <a:r>
              <a:rPr lang="it-IT" sz="2200" b="1" dirty="0" smtClean="0"/>
              <a:t>coinvolgimento </a:t>
            </a:r>
            <a:r>
              <a:rPr lang="it-IT" sz="2200" b="1" dirty="0"/>
              <a:t>di bambini o adolescenti in attività sessuali che non sono ancora in grado di comprendere appieno e a cui non possono acconsentire con piena consapevolezza. Questa è un’ esperienza traumatica che lascia nella vita della vittima profonde tracce psicologiche.</a:t>
            </a:r>
            <a:endParaRPr lang="it-IT" sz="2200" dirty="0"/>
          </a:p>
        </p:txBody>
      </p:sp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648072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u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0"/>
            <a:ext cx="5080000" cy="40005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buNone/>
            </a:pPr>
            <a:endParaRPr lang="it-IT" b="1" i="1" u="sng" dirty="0"/>
          </a:p>
          <a:p>
            <a:pPr marL="0" lvl="0">
              <a:buNone/>
            </a:pPr>
            <a:endParaRPr lang="it-IT" b="1" i="1" u="sng" dirty="0" smtClean="0"/>
          </a:p>
          <a:p>
            <a:pPr marL="0" lvl="0">
              <a:buNone/>
            </a:pPr>
            <a:endParaRPr lang="it-IT" b="1" i="1" u="sng" dirty="0"/>
          </a:p>
          <a:p>
            <a:pPr marL="0" lvl="0">
              <a:buNone/>
            </a:pPr>
            <a:r>
              <a:rPr lang="it-IT" b="1" i="1" u="sng" dirty="0" smtClean="0"/>
              <a:t>Bullismo:</a:t>
            </a:r>
          </a:p>
          <a:p>
            <a:pPr marL="0" lvl="0">
              <a:buNone/>
            </a:pPr>
            <a:endParaRPr lang="it-IT" b="1" i="1" u="sng" dirty="0" smtClean="0"/>
          </a:p>
          <a:p>
            <a:pPr marL="0" lvl="0">
              <a:buNone/>
            </a:pPr>
            <a:r>
              <a:rPr lang="it-IT" sz="2000" b="1" dirty="0" smtClean="0"/>
              <a:t>fenomeno </a:t>
            </a:r>
            <a:r>
              <a:rPr lang="it-IT" sz="2000" b="1" dirty="0"/>
              <a:t>di prevaricazione fra bambini e ragazzi attraverso prepotenze, atti aggressivi e persecutori di vario tipo.</a:t>
            </a:r>
          </a:p>
          <a:p>
            <a:endParaRPr lang="it-IT" dirty="0"/>
          </a:p>
        </p:txBody>
      </p:sp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648072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>
              <a:buNone/>
            </a:pPr>
            <a:r>
              <a:rPr lang="it-IT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Accattonaggio:</a:t>
            </a:r>
            <a:r>
              <a:rPr lang="it-IT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it-IT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None/>
            </a:pPr>
            <a:endParaRPr lang="it-IT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lvl="0">
              <a:buNone/>
            </a:pPr>
            <a:r>
              <a:rPr lang="it-IT" sz="1800" b="1" dirty="0" smtClean="0"/>
              <a:t>il </a:t>
            </a:r>
            <a:r>
              <a:rPr lang="it-IT" sz="1800" b="1" dirty="0"/>
              <a:t>chiedere l’ elemosina da parte dei minori, </a:t>
            </a:r>
            <a:r>
              <a:rPr lang="it-IT" sz="1800" b="1" dirty="0" smtClean="0"/>
              <a:t>fenomeno </a:t>
            </a:r>
            <a:r>
              <a:rPr lang="it-IT" sz="1800" b="1" dirty="0"/>
              <a:t>in crescita in Italia. Per alcuni gruppi (Rom) fa parte della cultura per altri è un modo per contribuire al mantenimento loro e della famiglia</a:t>
            </a:r>
            <a:r>
              <a:rPr lang="it-IT" b="1" dirty="0"/>
              <a:t>.</a:t>
            </a:r>
          </a:p>
          <a:p>
            <a:pPr marL="0">
              <a:buNone/>
            </a:pPr>
            <a:r>
              <a:rPr lang="it-IT" b="1" i="1" dirty="0"/>
              <a:t> 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Bambini-in-Kossovo_image_gale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52936"/>
            <a:ext cx="6204640" cy="335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7956376" y="6093296"/>
            <a:ext cx="576064" cy="551120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290"/>
            <a:ext cx="7472386" cy="557216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it-IT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INTRODUZIONE AI MEW MEDIA</a:t>
            </a:r>
          </a:p>
          <a:p>
            <a:pPr marL="0" algn="just"/>
            <a:endParaRPr lang="it-IT" sz="2000" b="1" dirty="0" smtClean="0"/>
          </a:p>
          <a:p>
            <a:pPr marL="0" algn="just"/>
            <a:r>
              <a:rPr lang="it-IT" sz="2000" b="1" dirty="0" smtClean="0"/>
              <a:t>I mass media sono mezzi che consentono la diffusione di massa di messaggi. </a:t>
            </a:r>
          </a:p>
          <a:p>
            <a:pPr marL="0" algn="just"/>
            <a:endParaRPr lang="it-IT" sz="2000" b="1" dirty="0" smtClean="0"/>
          </a:p>
          <a:p>
            <a:pPr marL="0" algn="just"/>
            <a:r>
              <a:rPr lang="it-IT" sz="2000" b="1" dirty="0" smtClean="0"/>
              <a:t>Utilizzano diversi linguaggi per affascinare un maggior numero di persone.</a:t>
            </a:r>
          </a:p>
          <a:p>
            <a:pPr marL="0" algn="just"/>
            <a:endParaRPr lang="it-IT" sz="2000" b="1" dirty="0" smtClean="0"/>
          </a:p>
          <a:p>
            <a:pPr marL="0" algn="just"/>
            <a:r>
              <a:rPr lang="it-IT" sz="2000" b="1" dirty="0" smtClean="0"/>
              <a:t>Varie sono le teorie sul condizionamento che i mass media possono esercitare sulla vita collettiva e individuale.</a:t>
            </a:r>
            <a:endParaRPr lang="it-IT" sz="2000" b="1" dirty="0"/>
          </a:p>
        </p:txBody>
      </p:sp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8388424" y="6021288"/>
            <a:ext cx="648072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3" action="ppaction://hlinksldjump" highlightClick="1"/>
          </p:cNvPr>
          <p:cNvSpPr/>
          <p:nvPr/>
        </p:nvSpPr>
        <p:spPr>
          <a:xfrm>
            <a:off x="7524328" y="6021288"/>
            <a:ext cx="648072" cy="576064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it-IT" sz="2000" b="1" i="1" dirty="0" smtClean="0"/>
          </a:p>
          <a:p>
            <a:pPr marL="0">
              <a:buNone/>
            </a:pPr>
            <a:endParaRPr lang="it-IT" sz="2000" b="1" i="1" dirty="0"/>
          </a:p>
          <a:p>
            <a:pPr marL="0">
              <a:buNone/>
            </a:pPr>
            <a:endParaRPr lang="it-IT" sz="2000" b="1" i="1" dirty="0" smtClean="0"/>
          </a:p>
          <a:p>
            <a:pPr marL="0">
              <a:buNone/>
            </a:pPr>
            <a:endParaRPr lang="it-IT" sz="2000" b="1" i="1" dirty="0"/>
          </a:p>
          <a:p>
            <a:pPr marL="0">
              <a:buNone/>
            </a:pPr>
            <a:endParaRPr lang="it-IT" sz="2000" b="1" i="1" dirty="0" smtClean="0"/>
          </a:p>
          <a:p>
            <a:pPr marL="0">
              <a:buNone/>
            </a:pPr>
            <a:r>
              <a:rPr lang="it-IT" sz="2000" b="1" dirty="0" smtClean="0"/>
              <a:t>Molti si sono occupati delle conseguenze che produce la possibilità di trasmettere lo stesso messaggio contemporaneamente e più persone. Altri come il sociologo canadese </a:t>
            </a:r>
            <a:r>
              <a:rPr lang="it-IT" sz="2000" b="1" dirty="0" err="1" smtClean="0"/>
              <a:t>McLuhan</a:t>
            </a:r>
            <a:r>
              <a:rPr lang="it-IT" sz="2000" b="1" dirty="0" smtClean="0"/>
              <a:t>  hanno spinto la loro attenzione oltre il tema del contenuto del messaggio trasmesso dai media, per sostenere che gli stessi mass media sono messaggi. </a:t>
            </a:r>
            <a:endParaRPr lang="it-IT" sz="2000" dirty="0"/>
          </a:p>
        </p:txBody>
      </p:sp>
      <p:pic>
        <p:nvPicPr>
          <p:cNvPr id="6" name="Immagine 5" descr="mcluhan 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01215"/>
            <a:ext cx="2300543" cy="274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agina iniziale 1">
            <a:hlinkClick r:id="rId4" action="ppaction://hlinksldjump" highlightClick="1"/>
          </p:cNvPr>
          <p:cNvSpPr/>
          <p:nvPr/>
        </p:nvSpPr>
        <p:spPr>
          <a:xfrm>
            <a:off x="6516216" y="6163020"/>
            <a:ext cx="634175" cy="56972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ine 2">
            <a:hlinkClick r:id="rId5" action="ppaction://hlinksldjump" highlightClick="1"/>
          </p:cNvPr>
          <p:cNvSpPr/>
          <p:nvPr/>
        </p:nvSpPr>
        <p:spPr>
          <a:xfrm>
            <a:off x="7380312" y="6163020"/>
            <a:ext cx="576064" cy="569726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Inizio 3">
            <a:hlinkClick r:id="rId6" action="ppaction://hlinksldjump" highlightClick="1"/>
          </p:cNvPr>
          <p:cNvSpPr/>
          <p:nvPr/>
        </p:nvSpPr>
        <p:spPr>
          <a:xfrm>
            <a:off x="8244408" y="6163020"/>
            <a:ext cx="576064" cy="569726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290"/>
            <a:ext cx="5257808" cy="6286544"/>
          </a:xfrm>
        </p:spPr>
        <p:txBody>
          <a:bodyPr>
            <a:normAutofit/>
          </a:bodyPr>
          <a:lstStyle/>
          <a:p>
            <a:pPr marL="0"/>
            <a:r>
              <a:rPr lang="it-IT" sz="2000" b="1" dirty="0" smtClean="0"/>
              <a:t>La realtà dei mass media è in continua trasformazione  e tende a saturare sempre più il mondo in cui viviamo.</a:t>
            </a:r>
          </a:p>
          <a:p>
            <a:pPr marL="0"/>
            <a:endParaRPr lang="it-IT" sz="2000" b="1" dirty="0" smtClean="0"/>
          </a:p>
          <a:p>
            <a:pPr marL="0"/>
            <a:r>
              <a:rPr lang="it-IT" sz="2000" b="1" dirty="0" smtClean="0"/>
              <a:t> I new media a o self media sono sempre più per un uso individuale, flessibile e personalizzato.</a:t>
            </a:r>
          </a:p>
          <a:p>
            <a:pPr marL="0"/>
            <a:endParaRPr lang="it-IT" sz="2000" b="1" dirty="0" smtClean="0"/>
          </a:p>
          <a:p>
            <a:pPr marL="0"/>
            <a:r>
              <a:rPr lang="it-IT" sz="2000" b="1" dirty="0" smtClean="0"/>
              <a:t>  La socializzazione resa possibile dai mass media può essere dunque potente e pervasiva, è però una socializzazione involontaria, informale, spesso mirata al condizionamento delle persone, più che alla loro formazione in esse dell’ idea di un mondo indipendente e responsabile</a:t>
            </a:r>
            <a:r>
              <a:rPr lang="it-IT" b="1" dirty="0" smtClean="0"/>
              <a:t>.</a:t>
            </a:r>
            <a:endParaRPr lang="it-IT" dirty="0"/>
          </a:p>
        </p:txBody>
      </p:sp>
      <p:pic>
        <p:nvPicPr>
          <p:cNvPr id="4" name="Immagine 3" descr="mass_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3243275" cy="3391660"/>
          </a:xfrm>
          <a:prstGeom prst="rect">
            <a:avLst/>
          </a:prstGeom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244407" y="5877272"/>
            <a:ext cx="642437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4" action="ppaction://hlinksldjump" highlightClick="1"/>
          </p:cNvPr>
          <p:cNvSpPr/>
          <p:nvPr/>
        </p:nvSpPr>
        <p:spPr>
          <a:xfrm>
            <a:off x="7493770" y="5877272"/>
            <a:ext cx="534613" cy="576064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550072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>
            <a:normAutofit/>
          </a:bodyPr>
          <a:lstStyle/>
          <a:p>
            <a:pPr marL="0">
              <a:buNone/>
            </a:pPr>
            <a:r>
              <a:rPr lang="it-IT" sz="2000" b="1" i="1" dirty="0" smtClean="0">
                <a:solidFill>
                  <a:srgbClr val="FF0000"/>
                </a:solidFill>
              </a:rPr>
              <a:t>               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 I bambini sono i maggiori fruitori del mezzo televisivo.</a:t>
            </a:r>
          </a:p>
          <a:p>
            <a:pPr marL="0">
              <a:buNone/>
            </a:pPr>
            <a:endParaRPr lang="it-IT" b="1" i="1" u="sng" dirty="0" smtClean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it-IT" b="1" i="1" dirty="0" smtClean="0">
                <a:solidFill>
                  <a:srgbClr val="002060"/>
                </a:solidFill>
              </a:rPr>
              <a:t>                          Studio                 Risultati </a:t>
            </a:r>
          </a:p>
          <a:p>
            <a:pPr marL="0">
              <a:buNone/>
            </a:pPr>
            <a:endParaRPr lang="it-IT" b="1" i="1" u="sng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931073"/>
              </p:ext>
            </p:extLst>
          </p:nvPr>
        </p:nvGraphicFramePr>
        <p:xfrm>
          <a:off x="1500166" y="785794"/>
          <a:ext cx="6500858" cy="293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29"/>
                <a:gridCol w="3250429"/>
              </a:tblGrid>
              <a:tr h="1453682">
                <a:tc>
                  <a:txBody>
                    <a:bodyPr/>
                    <a:lstStyle/>
                    <a:p>
                      <a:r>
                        <a:rPr lang="it-IT" dirty="0" smtClean="0"/>
                        <a:t>Altri </a:t>
                      </a:r>
                      <a:r>
                        <a:rPr lang="it-IT" dirty="0" err="1" smtClean="0"/>
                        <a:t>studi…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/>
                        <a:t>i bambini che vedono spettacoli violenti in tv, sono più aggressivi e violenti rispetto ad altri che non vedono tali spettacoli. </a:t>
                      </a:r>
                      <a:endParaRPr lang="it-IT" dirty="0"/>
                    </a:p>
                  </a:txBody>
                  <a:tcPr/>
                </a:tc>
              </a:tr>
              <a:tr h="1475276">
                <a:tc>
                  <a:txBody>
                    <a:bodyPr/>
                    <a:lstStyle/>
                    <a:p>
                      <a:r>
                        <a:rPr lang="it-IT" b="1" i="0" dirty="0" smtClean="0"/>
                        <a:t>Studi condotti dal sociologo </a:t>
                      </a:r>
                      <a:r>
                        <a:rPr lang="it-IT" b="1" i="0" dirty="0" err="1" smtClean="0"/>
                        <a:t>Brandon</a:t>
                      </a:r>
                      <a:r>
                        <a:rPr lang="it-IT" b="1" i="0" dirty="0" smtClean="0"/>
                        <a:t> </a:t>
                      </a:r>
                      <a:r>
                        <a:rPr lang="it-IT" b="1" i="0" dirty="0" err="1" smtClean="0"/>
                        <a:t>Centerwall</a:t>
                      </a:r>
                      <a:endParaRPr lang="it-IT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/>
                        <a:t>l’ aggressività e la violenza dei bambini  sono come una epidemia ,</a:t>
                      </a:r>
                      <a:r>
                        <a:rPr lang="it-IT" b="1" i="1" baseline="0" dirty="0" smtClean="0"/>
                        <a:t> e</a:t>
                      </a:r>
                      <a:r>
                        <a:rPr lang="it-IT" b="1" i="1" dirty="0" smtClean="0"/>
                        <a:t> il diffondersi della tv è la causa dell’ emanazione di tale epidemia.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73468"/>
              </p:ext>
            </p:extLst>
          </p:nvPr>
        </p:nvGraphicFramePr>
        <p:xfrm>
          <a:off x="1501203" y="3684629"/>
          <a:ext cx="6525368" cy="270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692"/>
                <a:gridCol w="3190676"/>
              </a:tblGrid>
              <a:tr h="2702579">
                <a:tc>
                  <a:txBody>
                    <a:bodyPr/>
                    <a:lstStyle/>
                    <a:p>
                      <a:r>
                        <a:rPr lang="it-IT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Studi condotti in California nel 1980, su 500.000 ragazzi tra i 10 e i 16 anni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 numero elevato di ore passate dai bambini di fronte alla tv corrisponde un minor rendimento scolastico: tuttavia se i bambini appartengono a famiglie poco istruite molte ore di televisioni contribuiscono ad migliorare le loro capacità linguistiche.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42910" y="1558044"/>
            <a:ext cx="57150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</a:p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</a:t>
            </a:r>
          </a:p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</a:t>
            </a:r>
          </a:p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</a:t>
            </a:r>
          </a:p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16416" y="908720"/>
            <a:ext cx="642942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</a:p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107504" y="6165304"/>
            <a:ext cx="648072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ne 7">
            <a:hlinkClick r:id="rId3" action="ppaction://hlinksldjump" highlightClick="1"/>
          </p:cNvPr>
          <p:cNvSpPr/>
          <p:nvPr/>
        </p:nvSpPr>
        <p:spPr>
          <a:xfrm>
            <a:off x="928662" y="6165304"/>
            <a:ext cx="546994" cy="504056"/>
          </a:xfrm>
          <a:prstGeom prst="actionButtonEnd">
            <a:avLst/>
          </a:prstGeom>
          <a:solidFill>
            <a:srgbClr val="99CC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14290"/>
            <a:ext cx="5365830" cy="609503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it-IT" sz="2000" b="1" dirty="0" smtClean="0"/>
              <a:t>L’aggressività nei bambini teledipendenti è dovuta al fatto che:</a:t>
            </a:r>
          </a:p>
          <a:p>
            <a:pPr marL="0" algn="just">
              <a:buNone/>
            </a:pPr>
            <a:endParaRPr lang="it-IT" sz="2000" b="1" dirty="0" smtClean="0"/>
          </a:p>
          <a:p>
            <a:pPr marL="0" algn="just"/>
            <a:r>
              <a:rPr lang="it-IT" sz="2000" b="1" dirty="0" smtClean="0"/>
              <a:t>i genitori delegano alla tv </a:t>
            </a:r>
          </a:p>
          <a:p>
            <a:pPr marL="0" algn="just">
              <a:buNone/>
            </a:pPr>
            <a:r>
              <a:rPr lang="it-IT" sz="2000" b="1" dirty="0" smtClean="0"/>
              <a:t>l’ educazione dei figli ( tv baby </a:t>
            </a:r>
            <a:r>
              <a:rPr lang="it-IT" sz="2000" b="1" dirty="0" err="1" smtClean="0"/>
              <a:t>sitter</a:t>
            </a:r>
            <a:r>
              <a:rPr lang="it-IT" sz="2000" b="1" dirty="0" smtClean="0"/>
              <a:t>);</a:t>
            </a:r>
          </a:p>
          <a:p>
            <a:pPr marL="0" algn="just">
              <a:buNone/>
            </a:pPr>
            <a:endParaRPr lang="it-IT" sz="2000" b="1" dirty="0" smtClean="0"/>
          </a:p>
          <a:p>
            <a:pPr marL="0" algn="just"/>
            <a:r>
              <a:rPr lang="it-IT" sz="2000" b="1" dirty="0" smtClean="0"/>
              <a:t>il contesto familiare violento spinge i bambini a vedere programmi aggressivi;</a:t>
            </a:r>
          </a:p>
          <a:p>
            <a:pPr marL="0" algn="just"/>
            <a:endParaRPr lang="it-IT" sz="2000" b="1" dirty="0" smtClean="0"/>
          </a:p>
          <a:p>
            <a:pPr marL="0" algn="just"/>
            <a:r>
              <a:rPr lang="it-IT" sz="2000" b="1" dirty="0" smtClean="0"/>
              <a:t>la televisione sostituisce il dialogo famigliare a causa di carenza di affetto e di comunicazione.</a:t>
            </a:r>
            <a:endParaRPr lang="it-IT" sz="2000" b="1" dirty="0"/>
          </a:p>
        </p:txBody>
      </p:sp>
      <p:pic>
        <p:nvPicPr>
          <p:cNvPr id="4" name="Immagine 3" descr="graw_band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18" y="928670"/>
            <a:ext cx="2857500" cy="3924300"/>
          </a:xfrm>
          <a:prstGeom prst="rect">
            <a:avLst/>
          </a:prstGeom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028384" y="6021288"/>
            <a:ext cx="720080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ne 4">
            <a:hlinkClick r:id="rId4" action="ppaction://hlinksldjump" highlightClick="1"/>
          </p:cNvPr>
          <p:cNvSpPr/>
          <p:nvPr/>
        </p:nvSpPr>
        <p:spPr>
          <a:xfrm>
            <a:off x="7176932" y="6021288"/>
            <a:ext cx="648072" cy="576064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5" action="ppaction://hlinksldjump" highlightClick="1"/>
          </p:cNvPr>
          <p:cNvSpPr/>
          <p:nvPr/>
        </p:nvSpPr>
        <p:spPr>
          <a:xfrm>
            <a:off x="6300192" y="6021288"/>
            <a:ext cx="660022" cy="576064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958730"/>
            <a:ext cx="9144000" cy="321468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t-IT" sz="1800" b="1" dirty="0" smtClean="0"/>
              <a:t>Da esperimenti di Cristina </a:t>
            </a:r>
            <a:r>
              <a:rPr lang="it-IT" sz="1800" b="1" dirty="0" err="1" smtClean="0"/>
              <a:t>Lastrego</a:t>
            </a:r>
            <a:r>
              <a:rPr lang="it-IT" sz="1800" b="1" dirty="0" smtClean="0"/>
              <a:t> e Francesco Testa è emerso come i bambini alla domanda, come  sarebbe la tua vita senza tv? Fanno emergere sentimenti di dipendenza e un vero e proprio legame affettivo, la mancanza del medium fa sentire molto ma molto soli.</a:t>
            </a:r>
          </a:p>
          <a:p>
            <a:pPr marL="0">
              <a:buNone/>
            </a:pPr>
            <a:r>
              <a:rPr lang="it-IT" sz="1800" b="1" dirty="0" smtClean="0"/>
              <a:t> I bambini si </a:t>
            </a:r>
            <a:r>
              <a:rPr lang="it-IT" sz="1800" b="1" dirty="0" err="1" smtClean="0"/>
              <a:t>adultizzano</a:t>
            </a:r>
            <a:r>
              <a:rPr lang="it-IT" sz="1800" b="1" dirty="0" smtClean="0"/>
              <a:t> precocemente, Karl Popper ritiene: la tv è una scuola parallela incontrollata, che insegna molte cose senza che alcun responsabile si preoccupi di gestire la sua influenza. Le trasmissioni negative presentano caratteri negativi: incoraggiano comportamenti consumistici, spettacolarizzano violenza e eroismo, non propongono riflessione critica sul valore dei messaggi trasmessi.</a:t>
            </a:r>
            <a:endParaRPr lang="it-IT" sz="1800" dirty="0" smtClean="0"/>
          </a:p>
          <a:p>
            <a:endParaRPr lang="it-IT" sz="1800" dirty="0"/>
          </a:p>
        </p:txBody>
      </p:sp>
      <p:pic>
        <p:nvPicPr>
          <p:cNvPr id="5" name="Immagine 4" descr="bambini-fel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4302130" cy="360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244408" y="6178996"/>
            <a:ext cx="720080" cy="548680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4" action="ppaction://hlinksldjump" highlightClick="1"/>
          </p:cNvPr>
          <p:cNvSpPr/>
          <p:nvPr/>
        </p:nvSpPr>
        <p:spPr>
          <a:xfrm>
            <a:off x="7452320" y="6178996"/>
            <a:ext cx="648072" cy="548680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5" action="ppaction://hlinksldjump" highlightClick="1"/>
          </p:cNvPr>
          <p:cNvSpPr/>
          <p:nvPr/>
        </p:nvSpPr>
        <p:spPr>
          <a:xfrm>
            <a:off x="6804248" y="6178996"/>
            <a:ext cx="576064" cy="548680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4929198"/>
            <a:ext cx="8143932" cy="1714512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Lavoro sui diritti del bambino </a:t>
            </a:r>
            <a:b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Antropologia e Comunicazione</a:t>
            </a:r>
            <a:endParaRPr lang="it-IT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magine 3" descr="1365328646_499314669_5-Animazione-eventi-e-feste-per-bambini-Lombar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563"/>
            <a:ext cx="9144000" cy="335893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316416" y="6120877"/>
            <a:ext cx="612068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4" action="ppaction://hlinksldjump" highlightClick="1"/>
          </p:cNvPr>
          <p:cNvSpPr/>
          <p:nvPr/>
        </p:nvSpPr>
        <p:spPr>
          <a:xfrm>
            <a:off x="7566556" y="6120877"/>
            <a:ext cx="518490" cy="576064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izio 4">
            <a:hlinkClick r:id="rId5" action="ppaction://hlinksldjump" highlightClick="1"/>
          </p:cNvPr>
          <p:cNvSpPr/>
          <p:nvPr/>
        </p:nvSpPr>
        <p:spPr>
          <a:xfrm>
            <a:off x="6876256" y="6120877"/>
            <a:ext cx="504056" cy="576064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0"/>
            <a:ext cx="3672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Anna Oliverio Ferraris nel suo libro </a:t>
            </a:r>
            <a:r>
              <a:rPr lang="it-IT" sz="2000" b="1" dirty="0" smtClean="0"/>
              <a:t>«Insegnare </a:t>
            </a:r>
            <a:r>
              <a:rPr lang="it-IT" sz="2000" b="1" dirty="0"/>
              <a:t>la </a:t>
            </a:r>
            <a:r>
              <a:rPr lang="it-IT" sz="2000" b="1" dirty="0" smtClean="0"/>
              <a:t>tv» </a:t>
            </a:r>
            <a:r>
              <a:rPr lang="it-IT" sz="2000" b="1" dirty="0"/>
              <a:t>ha schematizzato vari possibili effetti di questo medium sui bambini:</a:t>
            </a:r>
          </a:p>
          <a:p>
            <a:r>
              <a:rPr lang="it-IT" sz="2000" b="1" dirty="0"/>
              <a:t>r</a:t>
            </a:r>
            <a:r>
              <a:rPr lang="it-IT" sz="2000" b="1" dirty="0" smtClean="0"/>
              <a:t>isocializzazione, </a:t>
            </a:r>
            <a:r>
              <a:rPr lang="it-IT" sz="2000" b="1" dirty="0"/>
              <a:t>i bambini dopo avere assorbito la cultura televisiva, la trasmettono alle generazioni più anziane meno esposte alla tv. Viene perciò capovolto lo schema usuale dei valori tra le </a:t>
            </a:r>
            <a:r>
              <a:rPr lang="it-IT" sz="2000" b="1" dirty="0" smtClean="0"/>
              <a:t>generazioni;</a:t>
            </a:r>
            <a:endParaRPr lang="it-IT" sz="2000" b="1" dirty="0"/>
          </a:p>
          <a:p>
            <a:r>
              <a:rPr lang="it-IT" sz="2000" b="1" dirty="0" smtClean="0"/>
              <a:t>effetti </a:t>
            </a:r>
            <a:r>
              <a:rPr lang="it-IT" sz="2000" b="1" dirty="0"/>
              <a:t>fisici negativi come l’ </a:t>
            </a:r>
            <a:r>
              <a:rPr lang="it-IT" sz="2000" b="1" dirty="0" smtClean="0"/>
              <a:t>obesità; </a:t>
            </a:r>
            <a:endParaRPr lang="it-IT" sz="2000" b="1" dirty="0"/>
          </a:p>
          <a:p>
            <a:r>
              <a:rPr lang="it-IT" sz="2000" b="1" dirty="0" smtClean="0"/>
              <a:t>scarsa </a:t>
            </a:r>
            <a:r>
              <a:rPr lang="it-IT" sz="2000" b="1" dirty="0"/>
              <a:t>esperienza fisica della </a:t>
            </a:r>
            <a:r>
              <a:rPr lang="it-IT" sz="2000" b="1" dirty="0" smtClean="0"/>
              <a:t>realtà;</a:t>
            </a:r>
            <a:endParaRPr lang="it-IT" sz="2000" b="1" dirty="0"/>
          </a:p>
          <a:p>
            <a:r>
              <a:rPr lang="it-IT" sz="2000" b="1" dirty="0" smtClean="0"/>
              <a:t>difficoltà </a:t>
            </a:r>
            <a:r>
              <a:rPr lang="it-IT" sz="2000" b="1" dirty="0"/>
              <a:t>di apprendimento e </a:t>
            </a:r>
            <a:r>
              <a:rPr lang="it-IT" sz="2000" b="1" dirty="0" smtClean="0"/>
              <a:t>socializzazione;</a:t>
            </a:r>
            <a:endParaRPr lang="it-IT" sz="2000" b="1" dirty="0"/>
          </a:p>
          <a:p>
            <a:r>
              <a:rPr lang="it-IT" sz="2000" b="1" dirty="0" smtClean="0"/>
              <a:t>comportamenti </a:t>
            </a:r>
            <a:r>
              <a:rPr lang="it-IT" sz="2000" b="1" dirty="0"/>
              <a:t>aggressivi </a:t>
            </a:r>
          </a:p>
          <a:p>
            <a:r>
              <a:rPr lang="it-IT" sz="2000" b="1" dirty="0"/>
              <a:t>Stili di vita pesantemente condizionati.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3714752"/>
            <a:ext cx="8786842" cy="25003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b="1" i="1" dirty="0" smtClean="0"/>
              <a:t> </a:t>
            </a:r>
            <a:endParaRPr lang="it-IT" dirty="0" smtClean="0"/>
          </a:p>
          <a:p>
            <a:pPr marL="0">
              <a:buNone/>
            </a:pPr>
            <a:r>
              <a:rPr lang="it-IT" sz="4200" b="1" dirty="0" smtClean="0"/>
              <a:t>La televisione è un’ amica che tiene compagnia e riempie la giornata; senza supervisione degli adulti ( televisione come baby </a:t>
            </a:r>
            <a:r>
              <a:rPr lang="it-IT" sz="4200" b="1" dirty="0" err="1" smtClean="0"/>
              <a:t>sitter</a:t>
            </a:r>
            <a:r>
              <a:rPr lang="it-IT" sz="4200" b="1" dirty="0" smtClean="0"/>
              <a:t>)quest’ ultimi permettono ai loro figli di assistere a programmi pesanti per un pubblico più maturo.</a:t>
            </a:r>
          </a:p>
          <a:p>
            <a:pPr marL="0">
              <a:buNone/>
            </a:pPr>
            <a:r>
              <a:rPr lang="it-IT" sz="4200" b="1" dirty="0" smtClean="0"/>
              <a:t>I bambini si identificano con i personaggi della televisione, sono attratti dalla violenza, che sullo schermo viene oltre che raccontata  anche rappresentata in maniera imitabile. Può creare dipendenza passiva,  indurre difficoltà nell’ elaborazione personale dei messaggi e rendere più difficile il passaggio a linguaggi maggiormente elaborati, come quello della parola scritta.</a:t>
            </a:r>
          </a:p>
          <a:p>
            <a:endParaRPr lang="it-IT" dirty="0"/>
          </a:p>
        </p:txBody>
      </p:sp>
      <p:pic>
        <p:nvPicPr>
          <p:cNvPr id="5" name="Immagine 4" descr="bambina_davanti_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429552" cy="3540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358214" y="6165304"/>
            <a:ext cx="576064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4" action="ppaction://hlinksldjump" highlightClick="1"/>
          </p:cNvPr>
          <p:cNvSpPr/>
          <p:nvPr/>
        </p:nvSpPr>
        <p:spPr>
          <a:xfrm>
            <a:off x="7705249" y="6165304"/>
            <a:ext cx="504056" cy="504056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5" action="ppaction://hlinksldjump" highlightClick="1"/>
          </p:cNvPr>
          <p:cNvSpPr/>
          <p:nvPr/>
        </p:nvSpPr>
        <p:spPr>
          <a:xfrm>
            <a:off x="6984268" y="6165304"/>
            <a:ext cx="504056" cy="504056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4458"/>
            <a:ext cx="4764226" cy="3573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3429024" cy="4000504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 smtClean="0">
                <a:latin typeface="+mn-lt"/>
              </a:rPr>
              <a:t>Gli adulti devono, secondo Guido </a:t>
            </a:r>
            <a:r>
              <a:rPr lang="it-IT" sz="2000" b="1" dirty="0" err="1" smtClean="0">
                <a:latin typeface="+mn-lt"/>
              </a:rPr>
              <a:t>Petter</a:t>
            </a:r>
            <a:r>
              <a:rPr lang="it-IT" sz="2000" b="1" dirty="0" smtClean="0">
                <a:latin typeface="+mn-lt"/>
              </a:rPr>
              <a:t>, psicologo:</a:t>
            </a:r>
            <a:br>
              <a:rPr lang="it-IT" sz="2000" b="1" dirty="0" smtClean="0">
                <a:latin typeface="+mn-lt"/>
              </a:rPr>
            </a:br>
            <a:r>
              <a:rPr lang="it-IT" sz="2000" b="1" dirty="0" smtClean="0">
                <a:latin typeface="+mn-lt"/>
              </a:rPr>
              <a:t/>
            </a:r>
            <a:br>
              <a:rPr lang="it-IT" sz="2000" b="1" dirty="0" smtClean="0">
                <a:latin typeface="+mn-lt"/>
              </a:rPr>
            </a:br>
            <a:r>
              <a:rPr lang="it-IT" sz="2000" b="1" dirty="0" smtClean="0">
                <a:latin typeface="+mn-lt"/>
              </a:rPr>
              <a:t>1. Vedere un certo numero di programmi con i bambini, osservare le loro reazioni e aiutarli a leggere in modo critico i linguaggi e i messaggi veicolati dalla tv e favorire una discussione in cui essi possano elaborare quanto hanno visto</a:t>
            </a:r>
            <a:r>
              <a:rPr lang="it-IT" sz="1200" b="1" dirty="0" smtClean="0">
                <a:latin typeface="+mn-lt"/>
              </a:rPr>
              <a:t>.</a:t>
            </a:r>
            <a:endParaRPr lang="it-IT" sz="12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3857625"/>
            <a:ext cx="8858250" cy="2643188"/>
          </a:xfrm>
        </p:spPr>
        <p:txBody>
          <a:bodyPr>
            <a:normAutofit fontScale="85000" lnSpcReduction="20000"/>
          </a:bodyPr>
          <a:lstStyle/>
          <a:p>
            <a:pPr marL="0" lvl="0">
              <a:buNone/>
            </a:pPr>
            <a:endParaRPr lang="it-IT" dirty="0" smtClean="0"/>
          </a:p>
          <a:p>
            <a:pPr marL="0" algn="just">
              <a:buNone/>
            </a:pPr>
            <a:r>
              <a:rPr lang="it-IT" sz="2600" b="1" i="1" dirty="0" smtClean="0"/>
              <a:t>2. </a:t>
            </a:r>
            <a:r>
              <a:rPr lang="it-IT" sz="2600" b="1" dirty="0" smtClean="0"/>
              <a:t>Abituare se stessi e i bambini a scegliere spettacoli determinati in momenti precisi, evitando lo zapping o la visione a flusso continuo.</a:t>
            </a:r>
          </a:p>
          <a:p>
            <a:pPr marL="0" lvl="0" algn="just">
              <a:buNone/>
            </a:pPr>
            <a:r>
              <a:rPr lang="it-IT" sz="2600" b="1" dirty="0" smtClean="0"/>
              <a:t>3. Analizzare i palinsesti .</a:t>
            </a:r>
          </a:p>
          <a:p>
            <a:pPr marL="0" lvl="0" algn="just">
              <a:buNone/>
            </a:pPr>
            <a:r>
              <a:rPr lang="it-IT" sz="2600" b="1" dirty="0" smtClean="0"/>
              <a:t>4. Proporre letture collegate agli spettacoli televisivi, insegnando ai bambini di riformulare quanto visto con linguaggi più elaborati.</a:t>
            </a:r>
          </a:p>
          <a:p>
            <a:pPr marL="0" lvl="0" algn="just">
              <a:buNone/>
            </a:pPr>
            <a:r>
              <a:rPr lang="it-IT" sz="2600" b="1" dirty="0" smtClean="0"/>
              <a:t>5. Utilizzare il videoregistratore per smontare, confrontare, collezionare criticamente i programmi.</a:t>
            </a:r>
          </a:p>
        </p:txBody>
      </p:sp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327455" y="6230318"/>
            <a:ext cx="576064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4" action="ppaction://hlinksldjump" highlightClick="1"/>
          </p:cNvPr>
          <p:cNvSpPr/>
          <p:nvPr/>
        </p:nvSpPr>
        <p:spPr>
          <a:xfrm>
            <a:off x="7488324" y="6237312"/>
            <a:ext cx="648072" cy="504056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000791"/>
          </a:xfrm>
        </p:spPr>
        <p:txBody>
          <a:bodyPr>
            <a:prstTxWarp prst="textChevron">
              <a:avLst/>
            </a:prstTxWarp>
            <a:norm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e la pubblicità?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agina iniziale 2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576064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ne 5">
            <a:hlinkClick r:id="rId3" action="ppaction://hlinksldjump" highlightClick="1"/>
          </p:cNvPr>
          <p:cNvSpPr/>
          <p:nvPr/>
        </p:nvSpPr>
        <p:spPr>
          <a:xfrm>
            <a:off x="7500958" y="6143644"/>
            <a:ext cx="575494" cy="504056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Immagine 2" descr="barilla 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0" y="71438"/>
            <a:ext cx="30838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nutella-pubblicita-vecch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7" y="102103"/>
            <a:ext cx="2215555" cy="311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pubblicità_co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28604"/>
            <a:ext cx="2928958" cy="144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agina iniziale 5">
            <a:hlinkClick r:id="rId5" action="ppaction://hlinksldjump" highlightClick="1"/>
          </p:cNvPr>
          <p:cNvSpPr/>
          <p:nvPr/>
        </p:nvSpPr>
        <p:spPr>
          <a:xfrm>
            <a:off x="8172400" y="6165304"/>
            <a:ext cx="648072" cy="432048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Fine 6">
            <a:hlinkClick r:id="rId6" action="ppaction://hlinksldjump" highlightClick="1"/>
          </p:cNvPr>
          <p:cNvSpPr/>
          <p:nvPr/>
        </p:nvSpPr>
        <p:spPr>
          <a:xfrm>
            <a:off x="7236296" y="6165304"/>
            <a:ext cx="658058" cy="432048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3000372"/>
            <a:ext cx="68580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Comunicazione della disponibilità di una merce al pubblico che può così acquistarla.  I messaggi pubblicitari sono diventati sempre più elaborati, spettacolari, persuasivi, coinvolgenti,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seduttivi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confezionati su misura, a partire dalle caratteristiche del pubblico al quale si rivolgono grazie ad approfondite ricerche psicologiche e sociologiche. 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3725866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latin typeface="+mn-lt"/>
              </a:rPr>
              <a:t>Gli spot sono forme di comunicazione complesse concentrate nel tempo. Hanno un’azione formativa volta a non annoiare la gente, evitando quindi che questi cambino canale.</a:t>
            </a:r>
            <a:br>
              <a:rPr lang="it-IT" sz="2000" b="1" dirty="0" smtClean="0">
                <a:latin typeface="+mn-lt"/>
              </a:rPr>
            </a:br>
            <a:r>
              <a:rPr lang="it-IT" sz="2000" b="1" dirty="0" smtClean="0">
                <a:latin typeface="+mn-lt"/>
              </a:rPr>
              <a:t>Utilizzano molti codici: </a:t>
            </a:r>
            <a:r>
              <a:rPr lang="it-IT" sz="2000" b="1" i="1" dirty="0" smtClean="0"/>
              <a:t>immagini emotivamente ricche, azioni, parole che trasmettono slogan, sfondi sonori e musica che contiene </a:t>
            </a:r>
            <a:r>
              <a:rPr lang="it-IT" sz="2000" b="1" i="1" dirty="0" err="1" smtClean="0"/>
              <a:t>Jingles</a:t>
            </a:r>
            <a:r>
              <a:rPr lang="it-IT" sz="2000" b="1" i="1" dirty="0" smtClean="0"/>
              <a:t>, motivi musicali facilmente memorizzabili. </a:t>
            </a:r>
            <a:endParaRPr lang="it-IT" sz="2000" b="1" dirty="0"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85720" y="3786190"/>
            <a:ext cx="3500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Formano storie che non raccontano nulla ma propongono un messaggio.</a:t>
            </a:r>
            <a:endParaRPr lang="it-IT" sz="2000" b="1" dirty="0"/>
          </a:p>
        </p:txBody>
      </p:sp>
      <p:pic>
        <p:nvPicPr>
          <p:cNvPr id="27" name="Immagine 26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28" y="3875469"/>
            <a:ext cx="4714876" cy="2652118"/>
          </a:xfrm>
          <a:prstGeom prst="rect">
            <a:avLst/>
          </a:prstGeom>
        </p:spPr>
      </p:pic>
      <p:sp>
        <p:nvSpPr>
          <p:cNvPr id="3" name="Pagina iniziale 2">
            <a:hlinkClick r:id="rId3" action="ppaction://hlinksldjump" highlightClick="1"/>
          </p:cNvPr>
          <p:cNvSpPr/>
          <p:nvPr/>
        </p:nvSpPr>
        <p:spPr>
          <a:xfrm>
            <a:off x="108052" y="6093296"/>
            <a:ext cx="576064" cy="576064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4" action="ppaction://hlinksldjump" highlightClick="1"/>
          </p:cNvPr>
          <p:cNvSpPr/>
          <p:nvPr/>
        </p:nvSpPr>
        <p:spPr>
          <a:xfrm>
            <a:off x="1571604" y="6072206"/>
            <a:ext cx="598136" cy="576064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5" action="ppaction://hlinksldjump" highlightClick="1"/>
          </p:cNvPr>
          <p:cNvSpPr/>
          <p:nvPr/>
        </p:nvSpPr>
        <p:spPr>
          <a:xfrm>
            <a:off x="857224" y="6072206"/>
            <a:ext cx="557447" cy="576064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it-I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Gli spot e i bambini … </a:t>
            </a:r>
            <a:endParaRPr lang="it-IT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4357718"/>
          </a:xfrm>
        </p:spPr>
        <p:txBody>
          <a:bodyPr>
            <a:normAutofit fontScale="77500" lnSpcReduction="20000"/>
          </a:bodyPr>
          <a:lstStyle/>
          <a:p>
            <a:r>
              <a:rPr lang="it-IT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Gli spot raggiungono largamente i bambini, anzi sono spesso indirizzati solo ed esclusivamente a loro. Gli esperti di comunicazione pubblicitaria hanno scoperto che i bambini sono grandi consumatori. Tendono a memorizzare gli spot più di qualsiasi altro messaggio televisivo perché si identificano con le situazioni proposte, sia perché gli spot presentano una visione del mondo rassicurante e positiva, sia perché negli spot sono impiegate strutture facili da memorizzare. </a:t>
            </a:r>
            <a:endParaRPr lang="it-I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3" name="Pagina iniziale 2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ne 4">
            <a:hlinkClick r:id="rId3" action="ppaction://hlinksldjump" highlightClick="1"/>
          </p:cNvPr>
          <p:cNvSpPr/>
          <p:nvPr/>
        </p:nvSpPr>
        <p:spPr>
          <a:xfrm>
            <a:off x="7596336" y="6165304"/>
            <a:ext cx="504056" cy="504056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4" action="ppaction://hlinksldjump" highlightClick="1"/>
          </p:cNvPr>
          <p:cNvSpPr/>
          <p:nvPr/>
        </p:nvSpPr>
        <p:spPr>
          <a:xfrm>
            <a:off x="6876256" y="6165304"/>
            <a:ext cx="576064" cy="504056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Marvel-Universe-Action-Figure-Spider-Man-Unlimited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542" y="1916832"/>
            <a:ext cx="3764458" cy="37644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58138" cy="714380"/>
          </a:xfrm>
        </p:spPr>
        <p:txBody>
          <a:bodyPr>
            <a:prstTxWarp prst="textCurveDown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Rischi:</a:t>
            </a:r>
            <a:endParaRPr lang="it-IT" b="1" cap="all" dirty="0">
              <a:ln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4282" y="1785926"/>
            <a:ext cx="5072098" cy="50720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sz="2600" b="1" dirty="0" smtClean="0"/>
              <a:t>Visione della realtà semplificata e distorta</a:t>
            </a:r>
          </a:p>
          <a:p>
            <a:pPr lvl="0"/>
            <a:r>
              <a:rPr lang="it-IT" sz="2600" b="1" dirty="0" smtClean="0"/>
              <a:t>Diminuzione della loro capacità di concentrazione</a:t>
            </a:r>
          </a:p>
          <a:p>
            <a:pPr lvl="0"/>
            <a:r>
              <a:rPr lang="it-IT" sz="2600" b="1" dirty="0" smtClean="0"/>
              <a:t>Diminuzione della loro disponibilità a dilazionare nel tempo la soddisfazione per il raggiungimento di un risultato</a:t>
            </a:r>
          </a:p>
          <a:p>
            <a:pPr lvl="0"/>
            <a:r>
              <a:rPr lang="it-IT" sz="2600" b="1" dirty="0" smtClean="0"/>
              <a:t>Una socializzazione troppo precocemente impostata su modelli comportamentali adulti.</a:t>
            </a:r>
          </a:p>
          <a:p>
            <a:pPr lvl="0"/>
            <a:r>
              <a:rPr lang="it-IT" sz="2600" b="1" dirty="0" smtClean="0"/>
              <a:t>I messaggi si basano sul concetto di </a:t>
            </a:r>
            <a:r>
              <a:rPr lang="it-IT" sz="2600" b="1" dirty="0" err="1" smtClean="0"/>
              <a:t>nagfactor</a:t>
            </a:r>
            <a:r>
              <a:rPr lang="it-IT" sz="2600" b="1" dirty="0" smtClean="0"/>
              <a:t> ( tormentare): fanno sentire il bambino inadeguato poiché non possiede o non usufruisce di un determinato prodotto, per cui i figli diventano assillanti con i genitori finché non ottengono quel prodotto. La pubblicità interferisce con la linea educativa delle famiglie e rischia di imporre valori e modelli comportamentali estranei ad esse.</a:t>
            </a:r>
          </a:p>
          <a:p>
            <a:endParaRPr lang="it-IT" b="1" dirty="0"/>
          </a:p>
        </p:txBody>
      </p:sp>
      <p:sp>
        <p:nvSpPr>
          <p:cNvPr id="3" name="Pagina iniziale 2">
            <a:hlinkClick r:id="rId3" action="ppaction://hlinksldjump" highlightClick="1"/>
          </p:cNvPr>
          <p:cNvSpPr/>
          <p:nvPr/>
        </p:nvSpPr>
        <p:spPr>
          <a:xfrm>
            <a:off x="8316416" y="6286520"/>
            <a:ext cx="613270" cy="454848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ne 3">
            <a:hlinkClick r:id="rId4" action="ppaction://hlinksldjump" highlightClick="1"/>
          </p:cNvPr>
          <p:cNvSpPr/>
          <p:nvPr/>
        </p:nvSpPr>
        <p:spPr>
          <a:xfrm>
            <a:off x="7668344" y="6286520"/>
            <a:ext cx="432048" cy="454848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5" action="ppaction://hlinksldjump" highlightClick="1"/>
          </p:cNvPr>
          <p:cNvSpPr/>
          <p:nvPr/>
        </p:nvSpPr>
        <p:spPr>
          <a:xfrm>
            <a:off x="7020272" y="6286520"/>
            <a:ext cx="504056" cy="454848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61eqq1OjAML._S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643314"/>
            <a:ext cx="2643206" cy="252690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latin typeface="+mn-lt"/>
              </a:rPr>
              <a:t>La comprensione degli spot varia con il cambiare dell’ età 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25742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it-IT" sz="2000" b="1" dirty="0" smtClean="0"/>
              <a:t>Bambini di cinque anni: ritengono che gli spot servano a far riposare gli attori del film che interrompono, oppure che abbiano lo scopo di tranquillizzare lo spettatore o di permettere l’ effettuazione di una serie di faccende domestiche senza che sia compromessa la visione dello spettacolo televisivo.</a:t>
            </a:r>
          </a:p>
          <a:p>
            <a:pPr lvl="0" algn="just"/>
            <a:r>
              <a:rPr lang="it-IT" sz="2000" b="1" dirty="0" smtClean="0"/>
              <a:t>Bambini di otto anni: prevale l’ idea di una funzione formativa.</a:t>
            </a:r>
          </a:p>
          <a:p>
            <a:pPr lvl="0" algn="just"/>
            <a:r>
              <a:rPr lang="it-IT" sz="2000" b="1" dirty="0" smtClean="0"/>
              <a:t>Bambini di undici anni: spot con scopo commerciale e persuasivo.</a:t>
            </a:r>
          </a:p>
          <a:p>
            <a:endParaRPr lang="it-IT" dirty="0"/>
          </a:p>
        </p:txBody>
      </p:sp>
      <p:pic>
        <p:nvPicPr>
          <p:cNvPr id="6" name="Immagine 5" descr="fiatpandapubblicit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786190"/>
            <a:ext cx="4143404" cy="2511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Pagina iniziale 1">
            <a:hlinkClick r:id="rId4" action="ppaction://hlinksldjump" highlightClick="1"/>
          </p:cNvPr>
          <p:cNvSpPr/>
          <p:nvPr/>
        </p:nvSpPr>
        <p:spPr>
          <a:xfrm>
            <a:off x="8100392" y="6297344"/>
            <a:ext cx="504056" cy="444024"/>
          </a:xfrm>
          <a:prstGeom prst="actionButtonHome">
            <a:avLst/>
          </a:prstGeom>
          <a:solidFill>
            <a:srgbClr val="99CCFF"/>
          </a:solidFill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rId5" action="ppaction://hlinksldjump" highlightClick="1"/>
          </p:cNvPr>
          <p:cNvSpPr/>
          <p:nvPr/>
        </p:nvSpPr>
        <p:spPr>
          <a:xfrm>
            <a:off x="7465239" y="6297344"/>
            <a:ext cx="432048" cy="444024"/>
          </a:xfrm>
          <a:prstGeom prst="actionButtonEnd">
            <a:avLst/>
          </a:prstGeom>
          <a:solidFill>
            <a:srgbClr val="99CCFF"/>
          </a:solidFill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izio 7">
            <a:hlinkClick r:id="rId6" action="ppaction://hlinksldjump" highlightClick="1"/>
          </p:cNvPr>
          <p:cNvSpPr/>
          <p:nvPr/>
        </p:nvSpPr>
        <p:spPr>
          <a:xfrm>
            <a:off x="6768244" y="6297344"/>
            <a:ext cx="504056" cy="444024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729566" cy="1000132"/>
          </a:xfrm>
        </p:spPr>
        <p:txBody>
          <a:bodyPr>
            <a:normAutofit fontScale="90000"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Esperimenti                    Risultati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latin typeface="+mn-lt"/>
              </a:rPr>
              <a:t>Tra gli studi che evidenziano l’ influenza del messaggio pubblicitario sui bambini, vi sono due inchieste parallele, basate su interviste effettuate da adulti con figli a proposito della pubblicità televisiva</a:t>
            </a:r>
            <a:r>
              <a:rPr lang="it-IT" sz="2200" b="1" i="1" dirty="0" smtClean="0">
                <a:latin typeface="+mn-lt"/>
              </a:rPr>
              <a:t>.</a:t>
            </a: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it-IT" dirty="0" smtClean="0"/>
              <a:t>   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9462766"/>
              </p:ext>
            </p:extLst>
          </p:nvPr>
        </p:nvGraphicFramePr>
        <p:xfrm>
          <a:off x="457200" y="2428868"/>
          <a:ext cx="79312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/>
                <a:gridCol w="3965612"/>
              </a:tblGrid>
              <a:tr h="1850363">
                <a:tc>
                  <a:txBody>
                    <a:bodyPr/>
                    <a:lstStyle/>
                    <a:p>
                      <a:r>
                        <a:rPr lang="it-IT" dirty="0" smtClean="0"/>
                        <a:t>Stati Uniti 1999 ,Center</a:t>
                      </a:r>
                      <a:r>
                        <a:rPr lang="it-IT" baseline="0" dirty="0" smtClean="0"/>
                        <a:t> for a New  American </a:t>
                      </a:r>
                      <a:r>
                        <a:rPr lang="it-IT" baseline="0" dirty="0" err="1" smtClean="0"/>
                        <a:t>Dream</a:t>
                      </a:r>
                      <a:endParaRPr lang="it-IT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L’87% degli Americani</a:t>
                      </a:r>
                      <a:r>
                        <a:rPr lang="it-IT" baseline="0" dirty="0" smtClean="0"/>
                        <a:t> affermano che gli spot creano nei loro figli una mentalità troppo materialistica.</a:t>
                      </a:r>
                    </a:p>
                    <a:p>
                      <a:r>
                        <a:rPr lang="it-IT" baseline="0" dirty="0" smtClean="0"/>
                        <a:t>Il 63% degli adulti americani nota che i bambini si valutano sulla base di ciò che posseggono più di quanto non facessero loro alla loro età.</a:t>
                      </a:r>
                      <a:endParaRPr lang="it-IT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1598041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Italia 2000, Cattedra di psicologia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 dello sviluppo dell’Università “La Sapienza “ di Roma 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L’ 83% degli italiani affermano che gli spot creano nei loro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 figli una mentalità materialistica.</a:t>
                      </a:r>
                    </a:p>
                    <a:p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Il 53% degli adulti italiani nota che i figli spingono all’ acquisto  anche di prodotti destinati agli adulti.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3" name="Pagina iniziale 2">
            <a:hlinkClick r:id="rId2" action="ppaction://hlinksldjump" highlightClick="1"/>
          </p:cNvPr>
          <p:cNvSpPr/>
          <p:nvPr/>
        </p:nvSpPr>
        <p:spPr>
          <a:xfrm>
            <a:off x="8460432" y="6283782"/>
            <a:ext cx="612068" cy="457585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ne 4">
            <a:hlinkClick r:id="rId3" action="ppaction://hlinksldjump" highlightClick="1"/>
          </p:cNvPr>
          <p:cNvSpPr/>
          <p:nvPr/>
        </p:nvSpPr>
        <p:spPr>
          <a:xfrm>
            <a:off x="7668344" y="6286374"/>
            <a:ext cx="504056" cy="457586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4" action="ppaction://hlinksldjump" highlightClick="1"/>
          </p:cNvPr>
          <p:cNvSpPr/>
          <p:nvPr/>
        </p:nvSpPr>
        <p:spPr>
          <a:xfrm>
            <a:off x="6948264" y="6283782"/>
            <a:ext cx="505351" cy="457586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doni MT Black" panose="02070A03080606020203" pitchFamily="18" charset="0"/>
                <a:cs typeface="Aharoni" panose="02010803020104030203" pitchFamily="2" charset="-79"/>
                <a:hlinkClick r:id="rId2" action="ppaction://hlinksldjump"/>
              </a:rPr>
              <a:t>Articolo 19</a:t>
            </a:r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  <a:t/>
            </a:r>
            <a:b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</a:b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doni MT Black" panose="02070A03080606020203" pitchFamily="18" charset="0"/>
                <a:cs typeface="Aharoni" panose="02010803020104030203" pitchFamily="2" charset="-79"/>
                <a:hlinkClick r:id="rId3" action="ppaction://hlinksldjump"/>
              </a:rPr>
              <a:t>tratto dalla dichiarazione dei diritti del fanciullo</a:t>
            </a:r>
            <a:endParaRPr lang="it-IT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6678" y="20002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Vari tipi di abuso sui minori: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2714" y="2900978"/>
            <a:ext cx="3096344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4" action="ppaction://hlinksldjump"/>
              </a:rPr>
              <a:t>Abbandono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5" action="ppaction://hlinksldjump"/>
              </a:rPr>
              <a:t>Trascuratezza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6" action="ppaction://hlinksldjump"/>
              </a:rPr>
              <a:t>Maltrattamento fisico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7" action="ppaction://hlinksldjump"/>
              </a:rPr>
              <a:t>Abuso psicologico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8" action="ppaction://hlinksldjump"/>
              </a:rPr>
              <a:t>Abuso sessuale 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9" action="ppaction://hlinksldjump"/>
              </a:rPr>
              <a:t>Bullismo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10" action="ppaction://hlinksldjump"/>
              </a:rPr>
              <a:t>Accattonaggio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14876" y="1937623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Effetti che questa ha quando il 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bambino passa molto tempo incontrollato davanti ai new media, in particolar modo alla 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televisione</a:t>
            </a:r>
          </a:p>
          <a:p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( 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pubblicità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).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929190" y="314861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11" action="ppaction://hlinksldjump"/>
              </a:rPr>
              <a:t>Breve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11" action="ppaction://hlinksldjump"/>
              </a:rPr>
              <a:t>introduzione dei new media.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917220" y="413999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</a:rPr>
              <a:t>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12" action="ppaction://hlinksldjump"/>
              </a:rPr>
              <a:t>I BAMBINI E LA TELEVISIONE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929190" y="499724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anose="02070A03080606020203" pitchFamily="18" charset="0"/>
                <a:hlinkClick r:id="rId13" action="ppaction://hlinksldjump"/>
              </a:rPr>
              <a:t>La pubblicità e i bambini.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anose="02070A030806060202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116632"/>
            <a:ext cx="79208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hlinkClick r:id="rId14" action="ppaction://hlinksldjump"/>
              </a:rPr>
              <a:t>HELP</a:t>
            </a:r>
            <a:r>
              <a:rPr lang="it-IT" dirty="0" smtClean="0">
                <a:solidFill>
                  <a:schemeClr val="tx1"/>
                </a:solidFill>
              </a:rPr>
              <a:t>!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50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it-IT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Risposte educative:</a:t>
            </a:r>
            <a:endParaRPr lang="it-IT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it-IT" b="1" i="1" u="sng" dirty="0" smtClean="0"/>
              <a:t>Risposte </a:t>
            </a:r>
            <a:r>
              <a:rPr lang="it-IT" b="1" i="1" u="sng" dirty="0" err="1" smtClean="0"/>
              <a:t>educative…</a:t>
            </a:r>
            <a:endParaRPr lang="it-IT" dirty="0" smtClean="0"/>
          </a:p>
          <a:p>
            <a:r>
              <a:rPr lang="it-IT" b="1" i="1" dirty="0" smtClean="0"/>
              <a:t>Normative e codici di autodisciplina per limitare i tempi, i modi e i contenuti della pubblicità a loro destinata o della quale possono essere spettatori. Secondo gli esperti ai più piccoli dovrebbe essere interdetta il più possibile la visione degli spot, mentre a partire dai sei anni è possibile rafforzare le capacità critiche, insegnando a decodificare i vari aspetti del messaggio, a riconoscere le intenzioni del pubblicitario, a distinguere tra mondo reale a mondo rappresentato dalla pubblicità. Inoltre è fondamentale lo sviluppo delle competenze di acquisto.. inserire il ritardo del soddisfacimento dei desideri , l’ analisi degli aspetti concreti del prodotto, la lettura delle informazioni fornite dalle etichette, il confronto di prezzi e qualità.</a:t>
            </a:r>
            <a:endParaRPr lang="it-IT" dirty="0" smtClean="0"/>
          </a:p>
          <a:p>
            <a:r>
              <a:rPr lang="it-IT" b="1" i="1" u="sng" dirty="0" smtClean="0"/>
              <a:t>Il nostro paese non usa una sufficiente severità nella tutela dell’ infanzia rispetto alla pubblicità televisiva.</a:t>
            </a:r>
            <a:endParaRPr lang="it-IT" dirty="0" smtClean="0"/>
          </a:p>
          <a:p>
            <a:pPr marL="0">
              <a:buNone/>
            </a:pPr>
            <a:endParaRPr lang="it-I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Pagina iniziale 3">
            <a:hlinkClick r:id="rId2" action="ppaction://hlinksldjump" highlightClick="1"/>
          </p:cNvPr>
          <p:cNvSpPr/>
          <p:nvPr/>
        </p:nvSpPr>
        <p:spPr>
          <a:xfrm>
            <a:off x="8447944" y="6165304"/>
            <a:ext cx="504056" cy="504056"/>
          </a:xfrm>
          <a:prstGeom prst="actionButtonHome">
            <a:avLst/>
          </a:prstGeom>
          <a:solidFill>
            <a:srgbClr val="6699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rId3" action="ppaction://hlinksldjump" highlightClick="1"/>
          </p:cNvPr>
          <p:cNvSpPr/>
          <p:nvPr/>
        </p:nvSpPr>
        <p:spPr>
          <a:xfrm>
            <a:off x="7715272" y="6215082"/>
            <a:ext cx="576064" cy="432048"/>
          </a:xfrm>
          <a:prstGeom prst="actionButtonBeginning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it-IT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648072" cy="620688"/>
          </a:xfrm>
          <a:prstGeom prst="actionButtonHome">
            <a:avLst/>
          </a:prstGeom>
          <a:solidFill>
            <a:srgbClr val="99CC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5301208"/>
            <a:ext cx="41764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 smtClean="0">
                <a:cs typeface="Aharoni" panose="02010803020104030203" pitchFamily="2" charset="-79"/>
              </a:rPr>
              <a:t>Realizzato da</a:t>
            </a:r>
          </a:p>
          <a:p>
            <a:r>
              <a:rPr lang="it-IT" sz="2900" b="1" dirty="0" smtClean="0">
                <a:cs typeface="Aharoni" panose="02010803020104030203" pitchFamily="2" charset="-79"/>
              </a:rPr>
              <a:t>Sofia Maria Cavallaro</a:t>
            </a:r>
          </a:p>
          <a:p>
            <a:r>
              <a:rPr lang="it-IT" sz="2900" b="1" dirty="0" smtClean="0">
                <a:cs typeface="Aharoni" panose="02010803020104030203" pitchFamily="2" charset="-79"/>
              </a:rPr>
              <a:t>Maria Agnese Lulli</a:t>
            </a:r>
            <a:endParaRPr lang="it-IT" sz="2900" b="1" dirty="0">
              <a:cs typeface="Aharoni" panose="02010803020104030203" pitchFamily="2" charset="-79"/>
            </a:endParaRPr>
          </a:p>
        </p:txBody>
      </p:sp>
      <p:sp>
        <p:nvSpPr>
          <p:cNvPr id="5" name="Pagina iniziale 4">
            <a:hlinkClick r:id="rId2" action="ppaction://hlinksldjump" highlightClick="1"/>
          </p:cNvPr>
          <p:cNvSpPr/>
          <p:nvPr/>
        </p:nvSpPr>
        <p:spPr>
          <a:xfrm>
            <a:off x="8100392" y="6035173"/>
            <a:ext cx="720080" cy="69719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Help!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Questo è un </a:t>
            </a:r>
            <a:r>
              <a:rPr lang="it-IT" sz="2000" b="1" dirty="0" err="1" smtClean="0">
                <a:solidFill>
                  <a:srgbClr val="002060"/>
                </a:solidFill>
              </a:rPr>
              <a:t>power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point</a:t>
            </a:r>
            <a:r>
              <a:rPr lang="it-IT" sz="2000" b="1" dirty="0" smtClean="0">
                <a:solidFill>
                  <a:srgbClr val="002060"/>
                </a:solidFill>
              </a:rPr>
              <a:t> interattivo. Potresti trovarti in difficoltà, se così fosse potrai seguire queste istruzioni:</a:t>
            </a:r>
          </a:p>
          <a:p>
            <a:pPr marL="0" indent="0" algn="just">
              <a:buNone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</a:rPr>
              <a:t>nella pagine iniziale sono presenti tutti gli argomenti trattati, ai quali potrai accedere tramite collegamento ipertestuale;</a:t>
            </a: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</a:rPr>
              <a:t>        questo simbolo, posto in basso a destra, nelle varie diapositive, ti permetterà di tornare alla pagina iniziale e aprire un altro collegamento;</a:t>
            </a:r>
          </a:p>
          <a:p>
            <a:pPr algn="just"/>
            <a:endParaRPr lang="it-IT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</a:rPr>
              <a:t>               questi, che troverai a fianco al precedente simbolo, ti permetteranno di andare avanti o indietro rispetto ad una diapositiva o un’ altra.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568052" y="3609020"/>
            <a:ext cx="432048" cy="360040"/>
          </a:xfrm>
          <a:prstGeom prst="actionButtonHom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Fine 4">
            <a:hlinkClick r:id="" action="ppaction://hlinkshowjump?jump=lastslide" highlightClick="1"/>
          </p:cNvPr>
          <p:cNvSpPr/>
          <p:nvPr/>
        </p:nvSpPr>
        <p:spPr>
          <a:xfrm>
            <a:off x="933422" y="4684620"/>
            <a:ext cx="361233" cy="360040"/>
          </a:xfrm>
          <a:prstGeom prst="actionButtonEn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Inizio 5">
            <a:hlinkClick r:id="" action="ppaction://hlinkshowjump?jump=firstslide" highlightClick="1"/>
          </p:cNvPr>
          <p:cNvSpPr/>
          <p:nvPr/>
        </p:nvSpPr>
        <p:spPr>
          <a:xfrm>
            <a:off x="479112" y="4684620"/>
            <a:ext cx="360040" cy="360040"/>
          </a:xfrm>
          <a:prstGeom prst="actionButtonBeginning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gina iniziale 6">
            <a:hlinkClick r:id="rId2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635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Articolo 19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8143932" cy="507209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1. Gli Stati parti adotteranno ogni misura appropriata di natura legislativa, </a:t>
            </a:r>
            <a:r>
              <a:rPr lang="it-IT" sz="3400" i="1" dirty="0" err="1" smtClean="0">
                <a:solidFill>
                  <a:schemeClr val="tx2">
                    <a:lumMod val="75000"/>
                  </a:schemeClr>
                </a:solidFill>
              </a:rPr>
              <a:t>amministativa</a:t>
            </a:r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, sociale ed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educativa per proteggere il fanciullo contro qualsiasi forma di violenza, danno o brutalità fisica o mentale, abbandono o negligenza, maltrattamento o sfruttamento, inclusa la violenza sessuale, mentre è sotto la tutela dei suoi genitori, o di uno di essi, del tutore o dei tutori o di chiunque altro se ne prenda cura.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2. Tali misure protettive comprenderanno, all'occorrenza, procedure efficaci per l'istituzione di programmi sociali miranti a fornire l'appoggio necessario al fanciullo ed a coloro ai quali è affidato, </a:t>
            </a:r>
            <a:r>
              <a:rPr lang="it-IT" sz="3400" i="1" dirty="0" err="1" smtClean="0">
                <a:solidFill>
                  <a:schemeClr val="tx2">
                    <a:lumMod val="75000"/>
                  </a:schemeClr>
                </a:solidFill>
              </a:rPr>
              <a:t>nonchè</a:t>
            </a:r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 per altre forme di prevenzione e ai fini di identificazione, di rapporto, di ricorso, di trattamenti e di procedimenti nei casi di maltrattamento del fanciullo di cui sopra, e potranno altresì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comprendere procedure d'intervento giudiziario.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 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Dichiarazione dei Diritti del Fanciullo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Approvata il 20 novembre 1959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dall'Assemblea Generale delle Nazioni Unite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3400" i="1" dirty="0" smtClean="0">
                <a:solidFill>
                  <a:schemeClr val="tx2">
                    <a:lumMod val="75000"/>
                  </a:schemeClr>
                </a:solidFill>
              </a:rPr>
              <a:t>e revisionata nel 1989 </a:t>
            </a:r>
            <a:endParaRPr lang="it-IT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7" name="Pagina iniziale 6">
            <a:hlinkClick r:id="rId2" action="ppaction://hlinksldjump" highlightClick="1"/>
          </p:cNvPr>
          <p:cNvSpPr/>
          <p:nvPr/>
        </p:nvSpPr>
        <p:spPr>
          <a:xfrm>
            <a:off x="8215338" y="5929330"/>
            <a:ext cx="720080" cy="720080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ne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714380" cy="714380"/>
          </a:xfrm>
          <a:prstGeom prst="actionButtonEnd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>
            <a:noAutofit/>
          </a:bodyPr>
          <a:lstStyle/>
          <a:p>
            <a:pPr algn="just"/>
            <a:endParaRPr lang="it-IT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it-IT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La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Dichiarazione dei diritti del fanciullo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è un documento redatto nel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1924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dalla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Società Delle Nazioni Unite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in seguito alle devastanti conseguenze, che 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Prima Guerra Mondiale produsse in 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particolare sui bambini. Per redigerlo la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Società delle Nazioni Unite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fece riferimento alla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 dei Diritti del Bambino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scritta nel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1923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da Eglantyne Jebb, dama della Croce rossa, la quale fondò Save the Children nel 1919. Successivamente, con l'istituzione dell'ONU, la dichiarazione è stata approvata il 20 novembre 1959 dall'Assemblea Generale delle Nazioni 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Unite e 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revisionata nel </a:t>
            </a:r>
            <a:r>
              <a:rPr lang="it-IT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quando ad essa ha fatto seguire la Convenzione Internazionale sui Diritti dell'Infanzia. Questo documento in realtà non è vincolante per i singoli stati, ciò significa che non ha valore giuridico nel </a:t>
            </a:r>
            <a:r>
              <a:rPr lang="it-IT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diritto, </a:t>
            </a:r>
            <a:r>
              <a:rPr lang="it-IT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tantomeno nel diritto internazionale, ma impegna i paesi membri soltanto da un punto di vista morale.</a:t>
            </a:r>
          </a:p>
        </p:txBody>
      </p:sp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720080" cy="720080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Inizio 3">
            <a:hlinkClick r:id="rId3" action="ppaction://hlinksldjump" highlightClick="1"/>
          </p:cNvPr>
          <p:cNvSpPr/>
          <p:nvPr/>
        </p:nvSpPr>
        <p:spPr>
          <a:xfrm>
            <a:off x="7429520" y="5857892"/>
            <a:ext cx="642942" cy="714380"/>
          </a:xfrm>
          <a:prstGeom prst="actionButtonBeginning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Abbandono 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3786214" cy="6500836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>
              <a:buNone/>
            </a:pPr>
            <a:r>
              <a:rPr lang="it-IT" b="1" i="1" dirty="0" smtClean="0"/>
              <a:t>Bisogna distinguere </a:t>
            </a:r>
          </a:p>
          <a:p>
            <a:pPr marL="0" lvl="0">
              <a:buNone/>
            </a:pPr>
            <a:r>
              <a:rPr lang="it-IT" b="1" i="1" dirty="0" smtClean="0"/>
              <a:t>i bambini abbandonati sin dalla nascita, da quelli la cui madre non decide né di abbandonarli né di prendersene cura totalmente</a:t>
            </a:r>
          </a:p>
          <a:p>
            <a:pPr marL="0" lvl="0">
              <a:buNone/>
            </a:pPr>
            <a:r>
              <a:rPr lang="it-IT" b="1" i="1" dirty="0" smtClean="0"/>
              <a:t> ( affidamento e adozione).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bambino-tri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000240"/>
            <a:ext cx="4714876" cy="31206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613840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000496" y="2285992"/>
            <a:ext cx="4786346" cy="3786214"/>
          </a:xfrm>
        </p:spPr>
        <p:txBody>
          <a:bodyPr>
            <a:prstTxWarp prst="textArchDown">
              <a:avLst/>
            </a:prstTxWarp>
            <a:noAutofit/>
            <a:scene3d>
              <a:camera prst="perspectiveRelaxedModerately"/>
              <a:lightRig rig="glow" dir="t">
                <a:rot lat="0" lon="0" rev="3600000"/>
              </a:lightRig>
            </a:scene3d>
            <a:sp3d extrusionH="57150"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it-IT" sz="8000" b="1" i="1" u="sng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Trascuratezza </a:t>
            </a:r>
            <a:r>
              <a:rPr lang="it-IT" sz="8000" b="1" i="1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br>
              <a:rPr lang="it-IT" sz="8000" b="1" i="1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sz="8000" b="1" dirty="0"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3156" y="285728"/>
            <a:ext cx="3571900" cy="657227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lvl="0">
              <a:buNone/>
            </a:pPr>
            <a:r>
              <a:rPr lang="it-IT" b="1" i="1" spc="1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Quando </a:t>
            </a:r>
            <a:r>
              <a:rPr lang="it-IT" b="1" i="1" spc="1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il genitore non sa  tutelare la salute e la sicurezza dei </a:t>
            </a:r>
            <a:r>
              <a:rPr lang="it-IT" b="1" i="1" spc="1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propri </a:t>
            </a:r>
            <a:r>
              <a:rPr lang="it-IT" b="1" i="1" spc="1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figli ed è incapace di dare loro cure e affetto. Tali genitori la maggior parte delle volte provengono da ambienti socio-economici disagiati e dal punto di vista psicologico risultano apatici, depressi e demotivati. Alcune forme di trascuratezza posso portare ritardo nel bambino, con bisogno di ricovero.</a:t>
            </a:r>
            <a:endParaRPr lang="it-IT" b="1" spc="1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endParaRPr lang="it-I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magine 3" descr="bambino-piccolo-s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90"/>
            <a:ext cx="516124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486992" cy="504056"/>
          </a:xfrm>
          <a:prstGeom prst="actionButtonHome">
            <a:avLst/>
          </a:prstGeom>
          <a:solidFill>
            <a:srgbClr val="99CCFF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prstTxWarp prst="textInflate">
              <a:avLst/>
            </a:prstTxWarp>
            <a:normAutofit/>
          </a:bodyPr>
          <a:lstStyle/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it-IT" b="1" i="1" u="sng" dirty="0" smtClean="0">
                <a:solidFill>
                  <a:schemeClr val="bg1"/>
                </a:solidFill>
              </a:rPr>
              <a:t>Maltrattamento fisico: 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</a:p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                 le aggressioni </a:t>
            </a:r>
          </a:p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                 con percosse</a:t>
            </a:r>
          </a:p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              che </a:t>
            </a:r>
            <a:r>
              <a:rPr lang="it-IT" b="1" i="1" dirty="0">
                <a:solidFill>
                  <a:schemeClr val="bg1"/>
                </a:solidFill>
              </a:rPr>
              <a:t>procurano </a:t>
            </a:r>
            <a:endParaRPr lang="it-IT" b="1" i="1" dirty="0" smtClean="0">
              <a:solidFill>
                <a:schemeClr val="bg1"/>
              </a:solidFill>
            </a:endParaRPr>
          </a:p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                  al fanciullo</a:t>
            </a:r>
          </a:p>
          <a:p>
            <a:pPr marL="0" lvl="0">
              <a:buNone/>
            </a:pPr>
            <a:r>
              <a:rPr lang="it-IT" b="1" i="1" dirty="0" smtClean="0">
                <a:solidFill>
                  <a:schemeClr val="bg1"/>
                </a:solidFill>
              </a:rPr>
              <a:t>                                                          lesioni di </a:t>
            </a:r>
            <a:r>
              <a:rPr lang="it-IT" b="1" i="1" dirty="0">
                <a:solidFill>
                  <a:schemeClr val="bg1"/>
                </a:solidFill>
              </a:rPr>
              <a:t>vario tipo.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648072" cy="504056"/>
          </a:xfrm>
          <a:prstGeom prst="actionButtonHom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1752</Words>
  <Application>Microsoft Office PowerPoint</Application>
  <PresentationFormat>Presentazione su schermo (4:3)</PresentationFormat>
  <Paragraphs>178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  </vt:lpstr>
      <vt:lpstr>Lavoro sui diritti del bambino  Antropologia e Comunicazione</vt:lpstr>
      <vt:lpstr>Articolo 19 tratto dalla dichiarazione dei diritti del fanciullo</vt:lpstr>
      <vt:lpstr>Help!</vt:lpstr>
      <vt:lpstr>Articolo 19</vt:lpstr>
      <vt:lpstr>Diapositiva 6</vt:lpstr>
      <vt:lpstr>Abbandono </vt:lpstr>
      <vt:lpstr>Trascuratezza  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Gli adulti devono, secondo Guido Petter, psicologo:  1. Vedere un certo numero di programmi con i bambini, osservare le loro reazioni e aiutarli a leggere in modo critico i linguaggi e i messaggi veicolati dalla tv e favorire una discussione in cui essi possano elaborare quanto hanno visto.</vt:lpstr>
      <vt:lpstr>… e la pubblicità?</vt:lpstr>
      <vt:lpstr>            </vt:lpstr>
      <vt:lpstr>Gli spot sono forme di comunicazione complesse concentrate nel tempo. Hanno un’azione formativa volta a non annoiare la gente, evitando quindi che questi cambino canale. Utilizzano molti codici: immagini emotivamente ricche, azioni, parole che trasmettono slogan, sfondi sonori e musica che contiene Jingles, motivi musicali facilmente memorizzabili. </vt:lpstr>
      <vt:lpstr>Gli spot e i bambini … </vt:lpstr>
      <vt:lpstr>Rischi:</vt:lpstr>
      <vt:lpstr>La comprensione degli spot varia con il cambiare dell’ età : </vt:lpstr>
      <vt:lpstr>Esperimenti                    Risultati Tra gli studi che evidenziano l’ influenza del messaggio pubblicitario sui bambini, vi sono due inchieste parallele, basate su interviste effettuate da adulti con figli a proposito della pubblicità televisiva.     </vt:lpstr>
      <vt:lpstr>Risposte educative: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Sofia Maria</dc:creator>
  <cp:lastModifiedBy>Sofia Maria</cp:lastModifiedBy>
  <cp:revision>130</cp:revision>
  <dcterms:created xsi:type="dcterms:W3CDTF">2013-11-22T10:33:50Z</dcterms:created>
  <dcterms:modified xsi:type="dcterms:W3CDTF">2014-01-16T21:03:35Z</dcterms:modified>
</cp:coreProperties>
</file>